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notesMasterIdLst>
    <p:notesMasterId r:id="rId22"/>
  </p:notesMasterIdLst>
  <p:handoutMasterIdLst>
    <p:handoutMasterId r:id="rId23"/>
  </p:handoutMasterIdLst>
  <p:sldIdLst>
    <p:sldId id="285" r:id="rId2"/>
    <p:sldId id="495" r:id="rId3"/>
    <p:sldId id="288" r:id="rId4"/>
    <p:sldId id="290" r:id="rId5"/>
    <p:sldId id="498" r:id="rId6"/>
    <p:sldId id="293" r:id="rId7"/>
    <p:sldId id="500" r:id="rId8"/>
    <p:sldId id="470" r:id="rId9"/>
    <p:sldId id="471" r:id="rId10"/>
    <p:sldId id="472" r:id="rId11"/>
    <p:sldId id="473" r:id="rId12"/>
    <p:sldId id="501" r:id="rId13"/>
    <p:sldId id="474" r:id="rId14"/>
    <p:sldId id="475" r:id="rId15"/>
    <p:sldId id="476" r:id="rId16"/>
    <p:sldId id="478" r:id="rId17"/>
    <p:sldId id="480" r:id="rId18"/>
    <p:sldId id="481" r:id="rId19"/>
    <p:sldId id="482" r:id="rId20"/>
    <p:sldId id="493" r:id="rId21"/>
  </p:sldIdLst>
  <p:sldSz cx="9144000" cy="6858000" type="screen4x3"/>
  <p:notesSz cx="6858000" cy="9144000"/>
  <p:custDataLst>
    <p:tags r:id="rId24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0069F"/>
    <a:srgbClr val="4E2A84"/>
    <a:srgbClr val="582E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711" autoAdjust="0"/>
    <p:restoredTop sz="86343" autoAdjust="0"/>
  </p:normalViewPr>
  <p:slideViewPr>
    <p:cSldViewPr>
      <p:cViewPr varScale="1">
        <p:scale>
          <a:sx n="93" d="100"/>
          <a:sy n="93" d="100"/>
        </p:scale>
        <p:origin x="1464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3" d="100"/>
          <a:sy n="83" d="100"/>
        </p:scale>
        <p:origin x="2768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D2F4DA7-03B9-B742-8F25-579217C0C9A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58349A-FA00-0E40-B1E7-A4158C53BE5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C179A9-7E5D-A741-9A35-D9D622CD4747}" type="datetimeFigureOut">
              <a:rPr lang="en-US" smtClean="0"/>
              <a:pPr/>
              <a:t>7/27/2022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1F4D97-1073-FF4C-854F-BBBBEB69536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3F9ABF-2EF7-914B-ACF9-7C62A474B96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66AF9B-D75C-0644-8FA9-662EFD0CE27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9817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tiff>
</file>

<file path=ppt/media/image14.png>
</file>

<file path=ppt/media/image2.png>
</file>

<file path=ppt/media/image3.png>
</file>

<file path=ppt/media/image4.tif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570D6A-FB49-A14C-9B03-21B3417100CD}" type="datetimeFigureOut">
              <a:rPr lang="en-US" smtClean="0"/>
              <a:pPr/>
              <a:t>7/27/2022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CB6C83-B894-2740-9986-97D8BB6F6D9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669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123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2733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tiff"/><Relationship Id="rId4" Type="http://schemas.microsoft.com/office/2007/relationships/hdphoto" Target="../media/hdphoto1.wdp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/>
          <a:srcRect l="5555" t="26824" b="21212"/>
          <a:stretch/>
        </p:blipFill>
        <p:spPr>
          <a:xfrm>
            <a:off x="152400" y="6324600"/>
            <a:ext cx="2806700" cy="44121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828800"/>
            <a:ext cx="7772400" cy="900546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lang="en-US" dirty="0"/>
              <a:t>Click To Edit Title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685800" y="2819400"/>
            <a:ext cx="77724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85800" y="2895600"/>
            <a:ext cx="7772400" cy="1752600"/>
          </a:xfrm>
        </p:spPr>
        <p:txBody>
          <a:bodyPr/>
          <a:lstStyle>
            <a:lvl1pPr marL="0" indent="0" algn="l">
              <a:buNone/>
              <a:defRPr baseline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764001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8229600" cy="1143000"/>
          </a:xfrm>
        </p:spPr>
        <p:txBody>
          <a:bodyPr/>
          <a:lstStyle/>
          <a:p>
            <a:r>
              <a:rPr lang="en-US" dirty="0"/>
              <a:t>Click To Edit Header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457200" y="1293970"/>
            <a:ext cx="82296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544192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0" cap="none"/>
            </a:lvl1pPr>
          </a:lstStyle>
          <a:p>
            <a:r>
              <a:rPr lang="en-US" dirty="0"/>
              <a:t>Click To Edit Header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722313" y="4406900"/>
            <a:ext cx="77724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74145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8229600" cy="1143000"/>
          </a:xfrm>
        </p:spPr>
        <p:txBody>
          <a:bodyPr/>
          <a:lstStyle/>
          <a:p>
            <a:r>
              <a:rPr lang="en-US" dirty="0"/>
              <a:t>Click To Edit Header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457200" y="1293970"/>
            <a:ext cx="82296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5088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Header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7200" y="1417638"/>
            <a:ext cx="4040188" cy="906462"/>
          </a:xfrm>
        </p:spPr>
        <p:txBody>
          <a:bodyPr anchor="b">
            <a:no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57200" y="2590800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45025" y="1417638"/>
            <a:ext cx="4041775" cy="906462"/>
          </a:xfrm>
        </p:spPr>
        <p:txBody>
          <a:bodyPr anchor="b">
            <a:no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666981" y="2590800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457200" y="1293970"/>
            <a:ext cx="82296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4960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with Horizontal Ru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Header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457200" y="1293970"/>
            <a:ext cx="82296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2687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Header</a:t>
            </a:r>
          </a:p>
        </p:txBody>
      </p:sp>
    </p:spTree>
    <p:extLst>
      <p:ext uri="{BB962C8B-B14F-4D97-AF65-F5344CB8AC3E}">
        <p14:creationId xmlns:p14="http://schemas.microsoft.com/office/powerpoint/2010/main" val="1774795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22965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>
          <a:xfrm>
            <a:off x="1143000" y="2819400"/>
            <a:ext cx="6647540" cy="743891"/>
            <a:chOff x="867079" y="4648198"/>
            <a:chExt cx="5333334" cy="596826"/>
          </a:xfrm>
        </p:grpSpPr>
        <p:pic>
          <p:nvPicPr>
            <p:cNvPr id="6" name="Picture 5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7079" y="4648199"/>
              <a:ext cx="5333334" cy="596825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74"/>
            <a:stretch/>
          </p:blipFill>
          <p:spPr>
            <a:xfrm>
              <a:off x="1425726" y="4648198"/>
              <a:ext cx="4774687" cy="596825"/>
            </a:xfrm>
            <a:prstGeom prst="rect">
              <a:avLst/>
            </a:prstGeom>
          </p:spPr>
        </p:pic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5" cstate="print"/>
          <a:stretch>
            <a:fillRect/>
          </a:stretch>
        </p:blipFill>
        <p:spPr>
          <a:xfrm>
            <a:off x="0" y="1905000"/>
            <a:ext cx="9144000" cy="2612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60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Header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Rectangle 12"/>
          <p:cNvSpPr/>
          <p:nvPr userDrawn="1"/>
        </p:nvSpPr>
        <p:spPr>
          <a:xfrm>
            <a:off x="0" y="0"/>
            <a:ext cx="9144000" cy="381000"/>
          </a:xfrm>
          <a:prstGeom prst="rect">
            <a:avLst/>
          </a:prstGeom>
          <a:solidFill>
            <a:srgbClr val="1006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0" y="6779932"/>
            <a:ext cx="9144000" cy="91440"/>
          </a:xfrm>
          <a:prstGeom prst="rect">
            <a:avLst/>
          </a:prstGeom>
          <a:solidFill>
            <a:srgbClr val="1006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186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702" r:id="rId9"/>
  </p:sldLayoutIdLst>
  <p:txStyles>
    <p:titleStyle>
      <a:lvl1pPr algn="ctr" defTabSz="914400" rtl="0" eaLnBrk="1" latinLnBrk="0" hangingPunct="1">
        <a:spcBef>
          <a:spcPct val="0"/>
        </a:spcBef>
        <a:buNone/>
        <a:defRPr sz="4400" b="0" i="0" u="none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600"/>
        </a:spcBef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ts val="600"/>
        </a:spcBef>
        <a:buFont typeface="Arial" charset="0"/>
        <a:buChar char="•"/>
        <a:defRPr sz="2800" b="0" i="0" u="none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ts val="600"/>
        </a:spcBef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ts val="600"/>
        </a:spcBef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ts val="6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Regression</a:t>
            </a:r>
          </a:p>
        </p:txBody>
      </p:sp>
      <p:sp>
        <p:nvSpPr>
          <p:cNvPr id="6147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618038" cy="4525963"/>
          </a:xfrm>
        </p:spPr>
        <p:txBody>
          <a:bodyPr/>
          <a:lstStyle/>
          <a:p>
            <a:r>
              <a:rPr lang="en-US" altLang="en-US" sz="2400" dirty="0"/>
              <a:t>Use </a:t>
            </a:r>
            <a:r>
              <a:rPr lang="en-US" altLang="en-US" sz="2400" i="1" dirty="0"/>
              <a:t>independent variables </a:t>
            </a:r>
            <a:r>
              <a:rPr lang="en-US" altLang="en-US" sz="2400" dirty="0"/>
              <a:t>(</a:t>
            </a:r>
            <a:r>
              <a:rPr lang="en-US" altLang="en-US" sz="2400" i="1" dirty="0"/>
              <a:t>x</a:t>
            </a:r>
            <a:r>
              <a:rPr lang="en-US" altLang="en-US" sz="2400" dirty="0"/>
              <a:t>) to predict the value of a </a:t>
            </a:r>
            <a:r>
              <a:rPr lang="en-US" altLang="en-US" sz="2400" i="1" dirty="0"/>
              <a:t>dependent variable </a:t>
            </a:r>
            <a:r>
              <a:rPr lang="en-US" altLang="en-US" sz="2400" dirty="0"/>
              <a:t>(</a:t>
            </a:r>
            <a:r>
              <a:rPr lang="en-US" altLang="en-US" sz="2400" i="1" dirty="0"/>
              <a:t>y</a:t>
            </a:r>
            <a:r>
              <a:rPr lang="en-US" altLang="en-US" sz="2400" dirty="0"/>
              <a:t>)</a:t>
            </a:r>
          </a:p>
          <a:p>
            <a:r>
              <a:rPr lang="en-US" altLang="en-US" sz="2400" dirty="0"/>
              <a:t>“Simple regression” uses only one independent variable</a:t>
            </a:r>
          </a:p>
          <a:p>
            <a:r>
              <a:rPr lang="en-US" altLang="en-US" sz="2400" dirty="0"/>
              <a:t>Mathematical model:</a:t>
            </a:r>
            <a:br>
              <a:rPr lang="en-US" altLang="en-US" sz="2400" dirty="0"/>
            </a:br>
            <a:r>
              <a:rPr lang="en-US" altLang="en-US" sz="2400" dirty="0"/>
              <a:t>                , plus error</a:t>
            </a:r>
          </a:p>
          <a:p>
            <a:r>
              <a:rPr lang="en-US" altLang="en-US" sz="2400" dirty="0"/>
              <a:t>Error (or </a:t>
            </a:r>
            <a:r>
              <a:rPr lang="en-US" altLang="en-US" sz="2400" i="1" dirty="0"/>
              <a:t>residual</a:t>
            </a:r>
            <a:r>
              <a:rPr lang="en-US" altLang="en-US" sz="2400" dirty="0"/>
              <a:t>):</a:t>
            </a:r>
            <a:br>
              <a:rPr lang="en-US" altLang="en-US" sz="2400" dirty="0"/>
            </a:br>
            <a:r>
              <a:rPr lang="en-US" altLang="en-US" sz="2400" dirty="0"/>
              <a:t>How far off was our estimate?</a:t>
            </a:r>
          </a:p>
          <a:p>
            <a:r>
              <a:rPr lang="en-US" altLang="en-US" sz="2400" dirty="0"/>
              <a:t>Minimize the sum of squared errors</a:t>
            </a:r>
          </a:p>
        </p:txBody>
      </p:sp>
      <p:grpSp>
        <p:nvGrpSpPr>
          <p:cNvPr id="8" name="Group 7" descr="Scatterplot and line illustrating simple linear regression"/>
          <p:cNvGrpSpPr/>
          <p:nvPr/>
        </p:nvGrpSpPr>
        <p:grpSpPr>
          <a:xfrm>
            <a:off x="4984750" y="2745377"/>
            <a:ext cx="3702050" cy="2283823"/>
            <a:chOff x="5060950" y="3048000"/>
            <a:chExt cx="3702050" cy="2283823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41950" y="3048000"/>
              <a:ext cx="3321050" cy="18288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" name="TextBox 2"/>
            <p:cNvSpPr txBox="1"/>
            <p:nvPr/>
          </p:nvSpPr>
          <p:spPr>
            <a:xfrm>
              <a:off x="5060950" y="3505200"/>
              <a:ext cx="381000" cy="457200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i="1" dirty="0">
                  <a:latin typeface="+mn-lt"/>
                </a:rPr>
                <a:t>y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7132638" y="4874623"/>
              <a:ext cx="381000" cy="457200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i="1" dirty="0">
                  <a:latin typeface="+mn-lt"/>
                </a:rPr>
                <a:t>x</a:t>
              </a:r>
            </a:p>
          </p:txBody>
        </p:sp>
        <p:cxnSp>
          <p:nvCxnSpPr>
            <p:cNvPr id="5" name="Straight Connector 4"/>
            <p:cNvCxnSpPr>
              <a:cxnSpLocks noChangeShapeType="1"/>
            </p:cNvCxnSpPr>
            <p:nvPr/>
          </p:nvCxnSpPr>
          <p:spPr bwMode="auto">
            <a:xfrm flipV="1">
              <a:off x="6400800" y="3429000"/>
              <a:ext cx="1981200" cy="609600"/>
            </a:xfrm>
            <a:prstGeom prst="line">
              <a:avLst/>
            </a:prstGeom>
            <a:noFill/>
            <a:ln w="12700" algn="ctr">
              <a:solidFill>
                <a:srgbClr val="C00000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pic>
        <p:nvPicPr>
          <p:cNvPr id="13" name="Picture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962400"/>
            <a:ext cx="1448730" cy="4421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333003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47" grpId="0" uiExpand="1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:a16="http://schemas.microsoft.com/office/drawing/2014/main" id="{A2CE8F90-3353-41F3-81F8-C9128880557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Example</a:t>
            </a:r>
          </a:p>
        </p:txBody>
      </p:sp>
      <p:sp>
        <p:nvSpPr>
          <p:cNvPr id="13315" name="Content Placeholder 2">
            <a:extLst>
              <a:ext uri="{FF2B5EF4-FFF2-40B4-BE49-F238E27FC236}">
                <a16:creationId xmlns:a16="http://schemas.microsoft.com/office/drawing/2014/main" id="{F302AB7E-CCDE-4625-892B-D94B0171995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04800" y="1981200"/>
            <a:ext cx="8610600" cy="4114800"/>
          </a:xfrm>
        </p:spPr>
        <p:txBody>
          <a:bodyPr/>
          <a:lstStyle/>
          <a:p>
            <a:r>
              <a:rPr lang="en-US" altLang="en-US" dirty="0"/>
              <a:t>“Deliveries” file</a:t>
            </a:r>
          </a:p>
          <a:p>
            <a:r>
              <a:rPr lang="en-US" altLang="en-US" dirty="0"/>
              <a:t>Data used to predict a driver’s overall travel time (in hours)</a:t>
            </a:r>
          </a:p>
          <a:p>
            <a:r>
              <a:rPr lang="en-US" altLang="en-US" dirty="0"/>
              <a:t>The </a:t>
            </a:r>
            <a:r>
              <a:rPr lang="en-US" altLang="en-US" i="1" dirty="0" err="1"/>
              <a:t>RushHour</a:t>
            </a:r>
            <a:r>
              <a:rPr lang="en-US" altLang="en-US" dirty="0"/>
              <a:t> variable specifies whether a driver had to travel on the beltway during rush hour</a:t>
            </a:r>
          </a:p>
          <a:p>
            <a:r>
              <a:rPr lang="en-US" altLang="en-US" dirty="0"/>
              <a:t>Run the regression model, and interpret the coefficient on </a:t>
            </a:r>
            <a:r>
              <a:rPr lang="en-US" altLang="en-US" i="1" dirty="0" err="1"/>
              <a:t>RushHour</a:t>
            </a:r>
            <a:endParaRPr lang="en-US" altLang="en-US" i="1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>
            <a:extLst>
              <a:ext uri="{FF2B5EF4-FFF2-40B4-BE49-F238E27FC236}">
                <a16:creationId xmlns:a16="http://schemas.microsoft.com/office/drawing/2014/main" id="{2A262F31-A4BF-4CA4-A61F-74A47CACF25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Dummy Variables</a:t>
            </a:r>
          </a:p>
        </p:txBody>
      </p:sp>
      <p:sp>
        <p:nvSpPr>
          <p:cNvPr id="14339" name="Content Placeholder 2">
            <a:extLst>
              <a:ext uri="{FF2B5EF4-FFF2-40B4-BE49-F238E27FC236}">
                <a16:creationId xmlns:a16="http://schemas.microsoft.com/office/drawing/2014/main" id="{94395ABD-9E3A-4EB1-9969-B255E7EADE2B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81000" y="1752600"/>
            <a:ext cx="8458200" cy="4800600"/>
          </a:xfrm>
        </p:spPr>
        <p:txBody>
          <a:bodyPr/>
          <a:lstStyle/>
          <a:p>
            <a:r>
              <a:rPr lang="en-US" altLang="en-US" dirty="0"/>
              <a:t>What if the variable has more than two possible values?</a:t>
            </a:r>
          </a:p>
          <a:p>
            <a:r>
              <a:rPr lang="en-US" altLang="en-US" dirty="0"/>
              <a:t>Create a 0/1 </a:t>
            </a:r>
            <a:r>
              <a:rPr lang="en-US" altLang="en-US" i="1" dirty="0"/>
              <a:t>dummy variable</a:t>
            </a:r>
            <a:r>
              <a:rPr lang="en-US" altLang="en-US" dirty="0"/>
              <a:t> for each value</a:t>
            </a:r>
          </a:p>
          <a:p>
            <a:r>
              <a:rPr lang="en-US" altLang="en-US" dirty="0"/>
              <a:t>If the possible values are “red,” “yellow,” and “green,” create a dummy variable for each of the three colors</a:t>
            </a:r>
          </a:p>
          <a:p>
            <a:pPr lvl="1"/>
            <a:r>
              <a:rPr lang="en-US" altLang="en-US" dirty="0"/>
              <a:t>Then, e.g., the “red” dummy variable is 1 if that data point is red, and 0 otherwise</a:t>
            </a:r>
          </a:p>
          <a:p>
            <a:pPr lvl="1"/>
            <a:r>
              <a:rPr lang="en-US" altLang="en-US" dirty="0"/>
              <a:t>For every data point, </a:t>
            </a:r>
            <a:r>
              <a:rPr lang="en-US" altLang="en-US" b="1" dirty="0"/>
              <a:t>exactly one </a:t>
            </a:r>
            <a:r>
              <a:rPr lang="en-US" altLang="en-US" dirty="0"/>
              <a:t>of the dummy variables will have a value of 1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>
            <a:extLst>
              <a:ext uri="{FF2B5EF4-FFF2-40B4-BE49-F238E27FC236}">
                <a16:creationId xmlns:a16="http://schemas.microsoft.com/office/drawing/2014/main" id="{2A262F31-A4BF-4CA4-A61F-74A47CACF25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Dummy Variables</a:t>
            </a:r>
          </a:p>
        </p:txBody>
      </p:sp>
      <p:sp>
        <p:nvSpPr>
          <p:cNvPr id="14339" name="Content Placeholder 2">
            <a:extLst>
              <a:ext uri="{FF2B5EF4-FFF2-40B4-BE49-F238E27FC236}">
                <a16:creationId xmlns:a16="http://schemas.microsoft.com/office/drawing/2014/main" id="{94395ABD-9E3A-4EB1-9969-B255E7EADE2B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81000" y="1981200"/>
            <a:ext cx="8458200" cy="4800600"/>
          </a:xfrm>
        </p:spPr>
        <p:txBody>
          <a:bodyPr/>
          <a:lstStyle/>
          <a:p>
            <a:r>
              <a:rPr lang="en-US" altLang="en-US" dirty="0"/>
              <a:t>In regression, one of the dummy variables in the set must be omitted from the model</a:t>
            </a:r>
          </a:p>
          <a:p>
            <a:pPr lvl="1"/>
            <a:r>
              <a:rPr lang="en-US" altLang="en-US" dirty="0"/>
              <a:t>The last dummy variable in the set is redundant; it provides no information</a:t>
            </a:r>
          </a:p>
          <a:p>
            <a:r>
              <a:rPr lang="en-US" altLang="en-US" dirty="0"/>
              <a:t>That omitted value is treated as the</a:t>
            </a:r>
            <a:br>
              <a:rPr lang="en-US" altLang="en-US" dirty="0"/>
            </a:br>
            <a:r>
              <a:rPr lang="en-US" altLang="en-US" i="1" dirty="0"/>
              <a:t>base case</a:t>
            </a:r>
            <a:r>
              <a:rPr lang="en-US" altLang="en-US" dirty="0"/>
              <a:t> (the “default” value)</a:t>
            </a:r>
          </a:p>
        </p:txBody>
      </p:sp>
    </p:spTree>
    <p:extLst>
      <p:ext uri="{BB962C8B-B14F-4D97-AF65-F5344CB8AC3E}">
        <p14:creationId xmlns:p14="http://schemas.microsoft.com/office/powerpoint/2010/main" val="14180292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>
            <a:extLst>
              <a:ext uri="{FF2B5EF4-FFF2-40B4-BE49-F238E27FC236}">
                <a16:creationId xmlns:a16="http://schemas.microsoft.com/office/drawing/2014/main" id="{B924F1EB-5DFB-46AF-90CC-9EAE18B5CC2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228600"/>
            <a:ext cx="7772400" cy="1143000"/>
          </a:xfrm>
        </p:spPr>
        <p:txBody>
          <a:bodyPr/>
          <a:lstStyle/>
          <a:p>
            <a:r>
              <a:rPr lang="en-US" altLang="en-US"/>
              <a:t>Dummy Variables</a:t>
            </a:r>
          </a:p>
        </p:txBody>
      </p:sp>
      <p:sp>
        <p:nvSpPr>
          <p:cNvPr id="15363" name="Content Placeholder 2">
            <a:extLst>
              <a:ext uri="{FF2B5EF4-FFF2-40B4-BE49-F238E27FC236}">
                <a16:creationId xmlns:a16="http://schemas.microsoft.com/office/drawing/2014/main" id="{A0420DAC-A875-4B62-996F-3ED4E163E3C7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81000" y="1752600"/>
            <a:ext cx="8382000" cy="4724400"/>
          </a:xfrm>
        </p:spPr>
        <p:txBody>
          <a:bodyPr/>
          <a:lstStyle/>
          <a:p>
            <a:r>
              <a:rPr lang="en-US" altLang="en-US" dirty="0"/>
              <a:t>To create dummy variables in Excel:</a:t>
            </a:r>
          </a:p>
          <a:p>
            <a:pPr lvl="1"/>
            <a:r>
              <a:rPr lang="en-US" altLang="en-US" dirty="0"/>
              <a:t>Use IF statements, e.g. “=IF(A2=“red”,1,0)”</a:t>
            </a:r>
          </a:p>
          <a:p>
            <a:r>
              <a:rPr lang="en-US" altLang="en-US" dirty="0"/>
              <a:t>To create dummy variables in R:</a:t>
            </a:r>
          </a:p>
          <a:p>
            <a:pPr lvl="1"/>
            <a:r>
              <a:rPr lang="en-US" altLang="en-US" dirty="0"/>
              <a:t>See </a:t>
            </a:r>
            <a:r>
              <a:rPr lang="en-US" altLang="en-US" b="1" dirty="0" err="1">
                <a:solidFill>
                  <a:srgbClr val="008000"/>
                </a:solidFill>
              </a:rPr>
              <a:t>DummyVariables.R</a:t>
            </a:r>
            <a:endParaRPr lang="en-US" altLang="en-US" b="1" dirty="0">
              <a:solidFill>
                <a:srgbClr val="008000"/>
              </a:solidFill>
            </a:endParaRPr>
          </a:p>
          <a:p>
            <a:pPr lvl="1"/>
            <a:r>
              <a:rPr lang="en-US" altLang="en-US" dirty="0"/>
              <a:t>Several ways to do it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le 1">
            <a:extLst>
              <a:ext uri="{FF2B5EF4-FFF2-40B4-BE49-F238E27FC236}">
                <a16:creationId xmlns:a16="http://schemas.microsoft.com/office/drawing/2014/main" id="{0FF42334-A4C8-47C3-B530-DA1B40DA455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152400"/>
            <a:ext cx="7772400" cy="1143000"/>
          </a:xfrm>
        </p:spPr>
        <p:txBody>
          <a:bodyPr/>
          <a:lstStyle/>
          <a:p>
            <a:r>
              <a:rPr lang="en-US" altLang="en-US"/>
              <a:t>Example</a:t>
            </a:r>
          </a:p>
        </p:txBody>
      </p:sp>
      <p:sp>
        <p:nvSpPr>
          <p:cNvPr id="16387" name="Content Placeholder 2">
            <a:extLst>
              <a:ext uri="{FF2B5EF4-FFF2-40B4-BE49-F238E27FC236}">
                <a16:creationId xmlns:a16="http://schemas.microsoft.com/office/drawing/2014/main" id="{119153D6-B3C2-436E-A277-9F64F40EC924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1676400"/>
            <a:ext cx="8686800" cy="4495800"/>
          </a:xfrm>
        </p:spPr>
        <p:txBody>
          <a:bodyPr/>
          <a:lstStyle/>
          <a:p>
            <a:r>
              <a:rPr lang="en-US" altLang="en-US" dirty="0"/>
              <a:t>The “</a:t>
            </a:r>
            <a:r>
              <a:rPr lang="en-US" altLang="en-US" dirty="0" err="1"/>
              <a:t>CoffeeShops</a:t>
            </a:r>
            <a:r>
              <a:rPr lang="en-US" altLang="en-US" dirty="0"/>
              <a:t>” file shows daily sales for franchises of a chain of coffee shops</a:t>
            </a:r>
          </a:p>
          <a:p>
            <a:r>
              <a:rPr lang="en-US" altLang="en-US" dirty="0"/>
              <a:t>The two independent variables are </a:t>
            </a:r>
            <a:r>
              <a:rPr lang="en-US" altLang="en-US" i="1" dirty="0"/>
              <a:t>Temperature</a:t>
            </a:r>
            <a:r>
              <a:rPr lang="en-US" altLang="en-US" dirty="0"/>
              <a:t> and </a:t>
            </a:r>
            <a:r>
              <a:rPr lang="en-US" altLang="en-US" i="1" dirty="0"/>
              <a:t>Type</a:t>
            </a:r>
            <a:r>
              <a:rPr lang="en-US" altLang="en-US" dirty="0"/>
              <a:t> (Full/</a:t>
            </a:r>
            <a:r>
              <a:rPr lang="en-US" altLang="en-US" dirty="0" err="1"/>
              <a:t>InStore</a:t>
            </a:r>
            <a:r>
              <a:rPr lang="en-US" altLang="en-US" dirty="0"/>
              <a:t>/Mobile)</a:t>
            </a:r>
          </a:p>
          <a:p>
            <a:r>
              <a:rPr lang="en-US" altLang="en-US" dirty="0"/>
              <a:t>First, create dummy variables for </a:t>
            </a:r>
            <a:r>
              <a:rPr lang="en-US" altLang="en-US" i="1" dirty="0"/>
              <a:t>Type</a:t>
            </a:r>
            <a:endParaRPr lang="en-US" altLang="en-US" dirty="0"/>
          </a:p>
          <a:p>
            <a:r>
              <a:rPr lang="en-US" altLang="en-US" dirty="0"/>
              <a:t>Then, run the regression model</a:t>
            </a:r>
          </a:p>
          <a:p>
            <a:endParaRPr lang="en-US" altLang="en-US" dirty="0"/>
          </a:p>
          <a:p>
            <a:r>
              <a:rPr lang="en-US" altLang="en-US" dirty="0"/>
              <a:t>Try it in Excel or R (or both)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>
            <a:extLst>
              <a:ext uri="{FF2B5EF4-FFF2-40B4-BE49-F238E27FC236}">
                <a16:creationId xmlns:a16="http://schemas.microsoft.com/office/drawing/2014/main" id="{1594C6BA-823B-430C-B053-EE31BB9BC17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Forecasting with Regression</a:t>
            </a:r>
          </a:p>
        </p:txBody>
      </p:sp>
      <p:sp>
        <p:nvSpPr>
          <p:cNvPr id="17411" name="Content Placeholder 2">
            <a:extLst>
              <a:ext uri="{FF2B5EF4-FFF2-40B4-BE49-F238E27FC236}">
                <a16:creationId xmlns:a16="http://schemas.microsoft.com/office/drawing/2014/main" id="{D5F323AC-88A0-4E4C-98A1-08AAC05B20E5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32371" y="1524000"/>
            <a:ext cx="7924800" cy="4114800"/>
          </a:xfrm>
        </p:spPr>
        <p:txBody>
          <a:bodyPr/>
          <a:lstStyle/>
          <a:p>
            <a:r>
              <a:rPr lang="en-US" altLang="en-US" dirty="0"/>
              <a:t>Regression can capture (additive) seasonality using a set of dummy variables</a:t>
            </a:r>
          </a:p>
          <a:p>
            <a:r>
              <a:rPr lang="en-US" altLang="en-US" dirty="0"/>
              <a:t>It can capture a linear trend if we include a “time” variable that orders the data points</a:t>
            </a:r>
          </a:p>
          <a:p>
            <a:r>
              <a:rPr lang="en-US" altLang="en-US" dirty="0"/>
              <a:t>Here’s what that would</a:t>
            </a:r>
            <a:br>
              <a:rPr lang="en-US" altLang="en-US" dirty="0"/>
            </a:br>
            <a:r>
              <a:rPr lang="en-US" altLang="en-US" dirty="0"/>
              <a:t>look like for data on</a:t>
            </a:r>
            <a:br>
              <a:rPr lang="en-US" altLang="en-US" dirty="0"/>
            </a:br>
            <a:r>
              <a:rPr lang="en-US" altLang="en-US" dirty="0"/>
              <a:t>call center volume:</a:t>
            </a:r>
          </a:p>
        </p:txBody>
      </p:sp>
      <p:pic>
        <p:nvPicPr>
          <p:cNvPr id="17412" name="Picture 2">
            <a:extLst>
              <a:ext uri="{FF2B5EF4-FFF2-40B4-BE49-F238E27FC236}">
                <a16:creationId xmlns:a16="http://schemas.microsoft.com/office/drawing/2014/main" id="{BBC53702-FD6E-4079-9403-C8AAAA1144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9200" y="4114800"/>
            <a:ext cx="4038600" cy="2654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>
            <a:extLst>
              <a:ext uri="{FF2B5EF4-FFF2-40B4-BE49-F238E27FC236}">
                <a16:creationId xmlns:a16="http://schemas.microsoft.com/office/drawing/2014/main" id="{44D7AE61-2549-4E78-A107-A0272C9DD6F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Forecast with Regression?</a:t>
            </a:r>
          </a:p>
        </p:txBody>
      </p:sp>
      <p:sp>
        <p:nvSpPr>
          <p:cNvPr id="19459" name="Content Placeholder 2">
            <a:extLst>
              <a:ext uri="{FF2B5EF4-FFF2-40B4-BE49-F238E27FC236}">
                <a16:creationId xmlns:a16="http://schemas.microsoft.com/office/drawing/2014/main" id="{E6C6C8E3-B06C-4E1D-A88C-7F3ED0488F25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85800" y="2286000"/>
            <a:ext cx="7772400" cy="4114800"/>
          </a:xfrm>
        </p:spPr>
        <p:txBody>
          <a:bodyPr/>
          <a:lstStyle/>
          <a:p>
            <a:r>
              <a:rPr lang="en-US" altLang="en-US" dirty="0"/>
              <a:t>Pro: Can incorporate additional independent variables (besides time)</a:t>
            </a:r>
          </a:p>
          <a:p>
            <a:r>
              <a:rPr lang="en-US" altLang="en-US" dirty="0"/>
              <a:t>Pro: More software options</a:t>
            </a:r>
          </a:p>
          <a:p>
            <a:r>
              <a:rPr lang="en-US" altLang="en-US" dirty="0"/>
              <a:t>Con: Can’t easily capture non-constant trends or seasonal effects</a:t>
            </a:r>
          </a:p>
          <a:p>
            <a:r>
              <a:rPr lang="en-US" altLang="en-US" dirty="0"/>
              <a:t>Con: Computationally more intensive if we’re going to forecast many periods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le 1">
            <a:extLst>
              <a:ext uri="{FF2B5EF4-FFF2-40B4-BE49-F238E27FC236}">
                <a16:creationId xmlns:a16="http://schemas.microsoft.com/office/drawing/2014/main" id="{DDA077EF-8013-422A-914E-6FE41359DDE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304800"/>
            <a:ext cx="8229600" cy="1143000"/>
          </a:xfrm>
        </p:spPr>
        <p:txBody>
          <a:bodyPr/>
          <a:lstStyle/>
          <a:p>
            <a:r>
              <a:rPr lang="en-US" altLang="en-US" dirty="0"/>
              <a:t>Interactions</a:t>
            </a:r>
          </a:p>
        </p:txBody>
      </p:sp>
      <p:sp>
        <p:nvSpPr>
          <p:cNvPr id="21507" name="Content Placeholder 2">
            <a:extLst>
              <a:ext uri="{FF2B5EF4-FFF2-40B4-BE49-F238E27FC236}">
                <a16:creationId xmlns:a16="http://schemas.microsoft.com/office/drawing/2014/main" id="{EC4D32A6-0591-4BAD-A823-682F5BF3E5AE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1981200"/>
            <a:ext cx="8763000" cy="4648200"/>
          </a:xfrm>
        </p:spPr>
        <p:txBody>
          <a:bodyPr/>
          <a:lstStyle/>
          <a:p>
            <a:r>
              <a:rPr lang="en-US" altLang="en-US" dirty="0"/>
              <a:t>Regression treats the effects of each independent variable as independent (!) of one another</a:t>
            </a:r>
          </a:p>
          <a:p>
            <a:r>
              <a:rPr lang="en-US" altLang="en-US" dirty="0"/>
              <a:t>Often a reasonable assumption</a:t>
            </a:r>
          </a:p>
          <a:p>
            <a:r>
              <a:rPr lang="en-US" altLang="en-US" dirty="0"/>
              <a:t>However, it ignores any synergistic (or anti-synergistic) effects between variables</a:t>
            </a:r>
          </a:p>
          <a:p>
            <a:r>
              <a:rPr lang="en-US" altLang="en-US" dirty="0"/>
              <a:t>Example: What do you think the relationship is between </a:t>
            </a:r>
            <a:r>
              <a:rPr lang="en-US" altLang="en-US" i="1" dirty="0"/>
              <a:t>credit card debt </a:t>
            </a:r>
            <a:r>
              <a:rPr lang="en-US" altLang="en-US" dirty="0"/>
              <a:t>(</a:t>
            </a:r>
            <a:r>
              <a:rPr lang="en-US" altLang="en-US" i="1" dirty="0"/>
              <a:t>Y</a:t>
            </a:r>
            <a:r>
              <a:rPr lang="en-US" altLang="en-US" dirty="0"/>
              <a:t>) and:</a:t>
            </a:r>
            <a:br>
              <a:rPr lang="en-US" altLang="en-US" dirty="0"/>
            </a:br>
            <a:r>
              <a:rPr lang="en-US" altLang="en-US" i="1" dirty="0"/>
              <a:t>IQ </a:t>
            </a:r>
            <a:r>
              <a:rPr lang="en-US" altLang="en-US" dirty="0"/>
              <a:t>(</a:t>
            </a:r>
            <a:r>
              <a:rPr lang="en-US" altLang="en-US" i="1" dirty="0"/>
              <a:t>X</a:t>
            </a:r>
            <a:r>
              <a:rPr lang="en-US" altLang="en-US" baseline="-25000" dirty="0"/>
              <a:t>1</a:t>
            </a:r>
            <a:r>
              <a:rPr lang="en-US" altLang="en-US" dirty="0"/>
              <a:t>), </a:t>
            </a:r>
            <a:r>
              <a:rPr lang="en-US" altLang="en-US" i="1" dirty="0"/>
              <a:t>income </a:t>
            </a:r>
            <a:r>
              <a:rPr lang="en-US" altLang="en-US" dirty="0"/>
              <a:t>(</a:t>
            </a:r>
            <a:r>
              <a:rPr lang="en-US" altLang="en-US" i="1" dirty="0"/>
              <a:t>X</a:t>
            </a:r>
            <a:r>
              <a:rPr lang="en-US" altLang="en-US" baseline="-25000" dirty="0"/>
              <a:t>2</a:t>
            </a:r>
            <a:r>
              <a:rPr lang="en-US" altLang="en-US" dirty="0"/>
              <a:t>)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le 1">
            <a:extLst>
              <a:ext uri="{FF2B5EF4-FFF2-40B4-BE49-F238E27FC236}">
                <a16:creationId xmlns:a16="http://schemas.microsoft.com/office/drawing/2014/main" id="{178D87DB-B715-4DE1-B65D-9FDDB6C87D8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304800"/>
            <a:ext cx="7772400" cy="1143000"/>
          </a:xfrm>
        </p:spPr>
        <p:txBody>
          <a:bodyPr/>
          <a:lstStyle/>
          <a:p>
            <a:r>
              <a:rPr lang="en-US" altLang="en-US" dirty="0"/>
              <a:t>Interactions: Dummy Variable</a:t>
            </a:r>
          </a:p>
        </p:txBody>
      </p:sp>
      <p:sp>
        <p:nvSpPr>
          <p:cNvPr id="22531" name="Content Placeholder 2">
            <a:extLst>
              <a:ext uri="{FF2B5EF4-FFF2-40B4-BE49-F238E27FC236}">
                <a16:creationId xmlns:a16="http://schemas.microsoft.com/office/drawing/2014/main" id="{D6AD8884-BFCF-4B6B-99A4-8025DD70132E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85800" y="1371600"/>
            <a:ext cx="8153400" cy="1189037"/>
          </a:xfrm>
        </p:spPr>
        <p:txBody>
          <a:bodyPr/>
          <a:lstStyle/>
          <a:p>
            <a:r>
              <a:rPr lang="en-US" altLang="en-US" dirty="0"/>
              <a:t>Dummy variables shift the regression line up or down, but do not change the slope</a:t>
            </a:r>
          </a:p>
        </p:txBody>
      </p:sp>
      <p:pic>
        <p:nvPicPr>
          <p:cNvPr id="22532" name="Picture 5">
            <a:extLst>
              <a:ext uri="{FF2B5EF4-FFF2-40B4-BE49-F238E27FC236}">
                <a16:creationId xmlns:a16="http://schemas.microsoft.com/office/drawing/2014/main" id="{58D022A5-9291-4B02-A203-A726A3A5AE0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2411413"/>
            <a:ext cx="4953000" cy="4475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BCDB245-A2C0-4363-993E-D1146D461178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838200" y="3384550"/>
            <a:ext cx="3276600" cy="381000"/>
          </a:xfrm>
          <a:prstGeom prst="line">
            <a:avLst/>
          </a:prstGeom>
          <a:noFill/>
          <a:ln w="28575" algn="ctr">
            <a:solidFill>
              <a:srgbClr val="FF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BC7A159-494F-45C8-9D47-8C7A03B483BD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830263" y="3917950"/>
            <a:ext cx="3276600" cy="381000"/>
          </a:xfrm>
          <a:prstGeom prst="line">
            <a:avLst/>
          </a:prstGeom>
          <a:noFill/>
          <a:ln w="28575" algn="ctr">
            <a:solidFill>
              <a:srgbClr val="FFC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739F78F-CF37-4146-97DF-2A6129A77AA5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838200" y="4070350"/>
            <a:ext cx="3276600" cy="381000"/>
          </a:xfrm>
          <a:prstGeom prst="line">
            <a:avLst/>
          </a:prstGeom>
          <a:noFill/>
          <a:ln w="28575" algn="ctr">
            <a:solidFill>
              <a:srgbClr val="00B05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FEFA75F3-01EA-440B-9AE9-093904962BF1}"/>
              </a:ext>
            </a:extLst>
          </p:cNvPr>
          <p:cNvSpPr txBox="1">
            <a:spLocks/>
          </p:cNvSpPr>
          <p:nvPr/>
        </p:nvSpPr>
        <p:spPr bwMode="auto">
          <a:xfrm>
            <a:off x="4860925" y="3667125"/>
            <a:ext cx="4267200" cy="1189038"/>
          </a:xfrm>
          <a:prstGeom prst="rect">
            <a:avLst/>
          </a:prstGeom>
          <a:noFill/>
          <a:ln>
            <a:noFill/>
          </a:ln>
        </p:spPr>
        <p:txBody>
          <a:bodyPr lIns="92075" tIns="46038" rIns="92075" bIns="46038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defRPr/>
            </a:pPr>
            <a:r>
              <a:rPr lang="en-US" sz="2400" kern="0" dirty="0"/>
              <a:t>A basic multiple regression model with dummy variables cannot capture relationships between temperature and sales that differ by store type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le 1">
            <a:extLst>
              <a:ext uri="{FF2B5EF4-FFF2-40B4-BE49-F238E27FC236}">
                <a16:creationId xmlns:a16="http://schemas.microsoft.com/office/drawing/2014/main" id="{8C9B1CCE-C7EF-41DE-B5F1-264D113DDE5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304800"/>
            <a:ext cx="8382000" cy="1143000"/>
          </a:xfrm>
        </p:spPr>
        <p:txBody>
          <a:bodyPr/>
          <a:lstStyle/>
          <a:p>
            <a:r>
              <a:rPr lang="en-US" altLang="en-US" dirty="0"/>
              <a:t>Optional: Capturing Interactions</a:t>
            </a:r>
          </a:p>
        </p:txBody>
      </p:sp>
      <p:sp>
        <p:nvSpPr>
          <p:cNvPr id="23555" name="Content Placeholder 2">
            <a:extLst>
              <a:ext uri="{FF2B5EF4-FFF2-40B4-BE49-F238E27FC236}">
                <a16:creationId xmlns:a16="http://schemas.microsoft.com/office/drawing/2014/main" id="{1805A22F-E788-44D1-AC93-A8236636FC6D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52400" y="1447800"/>
            <a:ext cx="8839200" cy="4114800"/>
          </a:xfrm>
        </p:spPr>
        <p:txBody>
          <a:bodyPr/>
          <a:lstStyle/>
          <a:p>
            <a:r>
              <a:rPr lang="en-US" altLang="en-US" dirty="0"/>
              <a:t>To include interaction between </a:t>
            </a:r>
            <a:r>
              <a:rPr lang="en-US" altLang="en-US" i="1" dirty="0"/>
              <a:t>X</a:t>
            </a:r>
            <a:r>
              <a:rPr lang="en-US" altLang="en-US" baseline="-25000" dirty="0"/>
              <a:t>1</a:t>
            </a:r>
            <a:r>
              <a:rPr lang="en-US" altLang="en-US" dirty="0"/>
              <a:t> and </a:t>
            </a:r>
            <a:r>
              <a:rPr lang="en-US" altLang="en-US" i="1" dirty="0"/>
              <a:t>X</a:t>
            </a:r>
            <a:r>
              <a:rPr lang="en-US" altLang="en-US" baseline="-25000" dirty="0"/>
              <a:t>2</a:t>
            </a:r>
            <a:r>
              <a:rPr lang="en-US" altLang="en-US" dirty="0"/>
              <a:t> in the model, create a new variable whose value is </a:t>
            </a:r>
            <a:r>
              <a:rPr lang="en-US" altLang="en-US" i="1" dirty="0"/>
              <a:t>X</a:t>
            </a:r>
            <a:r>
              <a:rPr lang="en-US" altLang="en-US" baseline="-25000" dirty="0"/>
              <a:t>1</a:t>
            </a:r>
            <a:r>
              <a:rPr lang="en-US" altLang="en-US" dirty="0"/>
              <a:t>*</a:t>
            </a:r>
            <a:r>
              <a:rPr lang="en-US" altLang="en-US" i="1" dirty="0"/>
              <a:t>X</a:t>
            </a:r>
            <a:r>
              <a:rPr lang="en-US" altLang="en-US" baseline="-25000" dirty="0"/>
              <a:t>2</a:t>
            </a:r>
            <a:r>
              <a:rPr lang="en-US" altLang="en-US" dirty="0"/>
              <a:t> </a:t>
            </a:r>
          </a:p>
          <a:p>
            <a:pPr lvl="1"/>
            <a:r>
              <a:rPr lang="en-US" altLang="en-US" dirty="0"/>
              <a:t>In Excel, it would be a new column</a:t>
            </a:r>
          </a:p>
          <a:p>
            <a:pPr lvl="1"/>
            <a:r>
              <a:rPr lang="en-US" altLang="en-US" dirty="0"/>
              <a:t>In R, the </a:t>
            </a:r>
            <a:r>
              <a:rPr lang="en-US" altLang="en-US" dirty="0" err="1"/>
              <a:t>lm</a:t>
            </a:r>
            <a:r>
              <a:rPr lang="en-US" altLang="en-US" dirty="0"/>
              <a:t> function can include interaction terms; they do not need to be added to the dataset</a:t>
            </a:r>
          </a:p>
          <a:p>
            <a:pPr lvl="2"/>
            <a:r>
              <a:rPr lang="en-US" altLang="en-US" dirty="0"/>
              <a:t>See </a:t>
            </a:r>
            <a:r>
              <a:rPr lang="en-US" altLang="en-US" b="1" dirty="0" err="1">
                <a:solidFill>
                  <a:srgbClr val="008000"/>
                </a:solidFill>
              </a:rPr>
              <a:t>Regression.R</a:t>
            </a:r>
            <a:r>
              <a:rPr lang="en-US" altLang="en-US" dirty="0"/>
              <a:t> script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>
            <a:extLst>
              <a:ext uri="{FF2B5EF4-FFF2-40B4-BE49-F238E27FC236}">
                <a16:creationId xmlns:a16="http://schemas.microsoft.com/office/drawing/2014/main" id="{96049827-DEA4-4434-8AD6-57DF08DB449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Regression in Excel</a:t>
            </a:r>
          </a:p>
        </p:txBody>
      </p:sp>
      <p:sp>
        <p:nvSpPr>
          <p:cNvPr id="5123" name="Content Placeholder 2">
            <a:extLst>
              <a:ext uri="{FF2B5EF4-FFF2-40B4-BE49-F238E27FC236}">
                <a16:creationId xmlns:a16="http://schemas.microsoft.com/office/drawing/2014/main" id="{B6587A72-30E4-48ED-B952-ADAF683C0610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Data Analysis add-in</a:t>
            </a:r>
          </a:p>
          <a:p>
            <a:r>
              <a:rPr lang="en-US" altLang="en-US" dirty="0"/>
              <a:t>Example: use the “Camry” file</a:t>
            </a:r>
          </a:p>
          <a:p>
            <a:pPr lvl="1"/>
            <a:r>
              <a:rPr lang="en-US" altLang="en-US" dirty="0"/>
              <a:t>Use regression to assess, for used Camrys, the relationship between the number of miles driven and the sale price</a:t>
            </a:r>
          </a:p>
          <a:p>
            <a:pPr lvl="1"/>
            <a:endParaRPr lang="en-US" altLang="en-US" dirty="0"/>
          </a:p>
          <a:p>
            <a:r>
              <a:rPr lang="en-US" altLang="en-US" dirty="0"/>
              <a:t>What sale price should we predict for a Camry with 60,000 miles?</a:t>
            </a:r>
          </a:p>
          <a:p>
            <a:endParaRPr lang="en-US" alt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>
            <a:extLst>
              <a:ext uri="{FF2B5EF4-FFF2-40B4-BE49-F238E27FC236}">
                <a16:creationId xmlns:a16="http://schemas.microsoft.com/office/drawing/2014/main" id="{C5C9782F-F292-480D-9880-784BC22CA01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Shortcomings of Regression</a:t>
            </a:r>
          </a:p>
        </p:txBody>
      </p:sp>
      <p:sp>
        <p:nvSpPr>
          <p:cNvPr id="31747" name="Content Placeholder 2">
            <a:extLst>
              <a:ext uri="{FF2B5EF4-FFF2-40B4-BE49-F238E27FC236}">
                <a16:creationId xmlns:a16="http://schemas.microsoft.com/office/drawing/2014/main" id="{7F73AFEB-B817-4A8E-B0B6-049C407B44EF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1447800"/>
            <a:ext cx="8610600" cy="4114800"/>
          </a:xfrm>
        </p:spPr>
        <p:txBody>
          <a:bodyPr/>
          <a:lstStyle/>
          <a:p>
            <a:r>
              <a:rPr lang="en-US" altLang="en-US" dirty="0"/>
              <a:t>Captures additive linear effects of variables</a:t>
            </a:r>
          </a:p>
          <a:p>
            <a:pPr lvl="1"/>
            <a:r>
              <a:rPr lang="en-US" altLang="en-US" dirty="0"/>
              <a:t>Can expand somewhat, but crudely</a:t>
            </a:r>
          </a:p>
          <a:p>
            <a:r>
              <a:rPr lang="en-US" altLang="en-US" dirty="0"/>
              <a:t>“Parametric”</a:t>
            </a:r>
          </a:p>
          <a:p>
            <a:pPr lvl="1"/>
            <a:r>
              <a:rPr lang="en-US" altLang="en-US" dirty="0"/>
              <a:t>Uses a mathematical model with implicit assumptions of how variables relate to one another</a:t>
            </a:r>
          </a:p>
          <a:p>
            <a:r>
              <a:rPr lang="en-US" altLang="en-US" dirty="0"/>
              <a:t>Prone to mistakes with a very large number of variables</a:t>
            </a:r>
          </a:p>
          <a:p>
            <a:r>
              <a:rPr lang="en-US" altLang="en-US" dirty="0"/>
              <a:t>Sensitive to outliers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D6FC400-265F-4807-B63A-1C6A235409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3400" y="5101718"/>
            <a:ext cx="2570120" cy="154480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Excel Output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457200" y="1499729"/>
            <a:ext cx="8229601" cy="5053471"/>
            <a:chOff x="22225" y="1346200"/>
            <a:chExt cx="8851900" cy="5435600"/>
          </a:xfrm>
        </p:grpSpPr>
        <p:sp>
          <p:nvSpPr>
            <p:cNvPr id="5" name="Rectangle 4"/>
            <p:cNvSpPr/>
            <p:nvPr/>
          </p:nvSpPr>
          <p:spPr>
            <a:xfrm>
              <a:off x="22225" y="3067050"/>
              <a:ext cx="2416175" cy="16510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6" name="Rectangle 5"/>
            <p:cNvSpPr/>
            <p:nvPr/>
          </p:nvSpPr>
          <p:spPr>
            <a:xfrm>
              <a:off x="22225" y="3481388"/>
              <a:ext cx="2416175" cy="212725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9" name="Rectangle 8"/>
            <p:cNvSpPr/>
            <p:nvPr/>
          </p:nvSpPr>
          <p:spPr>
            <a:xfrm>
              <a:off x="4500563" y="5975350"/>
              <a:ext cx="968375" cy="206375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1449388" y="5784850"/>
              <a:ext cx="987425" cy="363538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5472113" y="4629150"/>
              <a:ext cx="1100137" cy="166688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anchor="ctr"/>
            <a:lstStyle/>
            <a:p>
              <a:pPr algn="ctr">
                <a:defRPr/>
              </a:pPr>
              <a:endParaRPr lang="en-US" sz="1800"/>
            </a:p>
          </p:txBody>
        </p:sp>
        <p:pic>
          <p:nvPicPr>
            <p:cNvPr id="6157" name="Picture 1" descr="Screenshot of Excel regression output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038" y="2144713"/>
              <a:ext cx="7458075" cy="40687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cxnSp>
          <p:nvCxnSpPr>
            <p:cNvPr id="11" name="Straight Arrow Connector 10"/>
            <p:cNvCxnSpPr/>
            <p:nvPr/>
          </p:nvCxnSpPr>
          <p:spPr>
            <a:xfrm flipH="1">
              <a:off x="1257300" y="1682750"/>
              <a:ext cx="1900238" cy="1416050"/>
            </a:xfrm>
            <a:prstGeom prst="straightConnector1">
              <a:avLst/>
            </a:prstGeom>
            <a:ln w="38100">
              <a:solidFill>
                <a:schemeClr val="accent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>
              <a:stCxn id="6160" idx="2"/>
            </p:cNvCxnSpPr>
            <p:nvPr/>
          </p:nvCxnSpPr>
          <p:spPr>
            <a:xfrm flipH="1">
              <a:off x="5834064" y="3074867"/>
              <a:ext cx="1730373" cy="1520945"/>
            </a:xfrm>
            <a:prstGeom prst="straightConnector1">
              <a:avLst/>
            </a:prstGeom>
            <a:ln w="38100">
              <a:solidFill>
                <a:schemeClr val="accent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>
              <a:stCxn id="6160" idx="2"/>
            </p:cNvCxnSpPr>
            <p:nvPr/>
          </p:nvCxnSpPr>
          <p:spPr>
            <a:xfrm flipH="1">
              <a:off x="5029201" y="3074867"/>
              <a:ext cx="2535236" cy="2867146"/>
            </a:xfrm>
            <a:prstGeom prst="straightConnector1">
              <a:avLst/>
            </a:prstGeom>
            <a:ln w="38100">
              <a:solidFill>
                <a:schemeClr val="accent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>
              <a:stCxn id="6161" idx="2"/>
              <a:endCxn id="7" idx="0"/>
            </p:cNvCxnSpPr>
            <p:nvPr/>
          </p:nvCxnSpPr>
          <p:spPr>
            <a:xfrm flipH="1">
              <a:off x="1943101" y="3936495"/>
              <a:ext cx="2518568" cy="1848356"/>
            </a:xfrm>
            <a:prstGeom prst="straightConnector1">
              <a:avLst/>
            </a:prstGeom>
            <a:ln w="38100">
              <a:solidFill>
                <a:schemeClr val="accent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>
              <a:stCxn id="6162" idx="1"/>
            </p:cNvCxnSpPr>
            <p:nvPr/>
          </p:nvCxnSpPr>
          <p:spPr>
            <a:xfrm flipH="1">
              <a:off x="1371601" y="2710501"/>
              <a:ext cx="1984374" cy="878836"/>
            </a:xfrm>
            <a:prstGeom prst="straightConnector1">
              <a:avLst/>
            </a:prstGeom>
            <a:ln w="38100">
              <a:solidFill>
                <a:schemeClr val="accent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6158" name="Picture 14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2238" y="6321425"/>
              <a:ext cx="2697162" cy="460375"/>
            </a:xfrm>
            <a:prstGeom prst="rect">
              <a:avLst/>
            </a:prstGeom>
            <a:noFill/>
            <a:ln w="28575">
              <a:solidFill>
                <a:srgbClr val="C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160" name="TextBox 12"/>
            <p:cNvSpPr txBox="1">
              <a:spLocks noChangeArrowheads="1"/>
            </p:cNvSpPr>
            <p:nvPr/>
          </p:nvSpPr>
          <p:spPr bwMode="auto">
            <a:xfrm>
              <a:off x="6254750" y="2379663"/>
              <a:ext cx="2619375" cy="695205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00B0F0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1200" b="1" i="1" dirty="0">
                  <a:latin typeface="+mn-lt"/>
                  <a:cs typeface="Times New Roman" panose="02020603050405020304" pitchFamily="18" charset="0"/>
                </a:rPr>
                <a:t>P</a:t>
              </a:r>
              <a:r>
                <a:rPr lang="en-US" altLang="en-US" sz="1200" b="1" dirty="0">
                  <a:latin typeface="+mn-lt"/>
                  <a:cs typeface="Times New Roman" panose="02020603050405020304" pitchFamily="18" charset="0"/>
                </a:rPr>
                <a:t>-values indicating the significance of the model and the independent variable</a:t>
              </a:r>
            </a:p>
          </p:txBody>
        </p:sp>
        <p:sp>
          <p:nvSpPr>
            <p:cNvPr id="6161" name="TextBox 14"/>
            <p:cNvSpPr txBox="1">
              <a:spLocks noChangeArrowheads="1"/>
            </p:cNvSpPr>
            <p:nvPr/>
          </p:nvSpPr>
          <p:spPr bwMode="auto">
            <a:xfrm>
              <a:off x="2946400" y="3638550"/>
              <a:ext cx="3030537" cy="297945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00B0F0"/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1200" b="1" dirty="0">
                  <a:latin typeface="+mn-lt"/>
                  <a:cs typeface="Times New Roman" panose="02020603050405020304" pitchFamily="18" charset="0"/>
                </a:rPr>
                <a:t>Estimates of </a:t>
              </a:r>
              <a:r>
                <a:rPr lang="el-GR" altLang="en-US" sz="1200" b="1" i="1" dirty="0">
                  <a:latin typeface="+mn-lt"/>
                  <a:cs typeface="Times New Roman" panose="02020603050405020304" pitchFamily="18" charset="0"/>
                </a:rPr>
                <a:t>β</a:t>
              </a:r>
              <a:r>
                <a:rPr lang="en-US" altLang="en-US" sz="1200" b="1" baseline="-25000" dirty="0">
                  <a:latin typeface="+mn-lt"/>
                  <a:cs typeface="Times New Roman" panose="02020603050405020304" pitchFamily="18" charset="0"/>
                </a:rPr>
                <a:t>0</a:t>
              </a:r>
              <a:r>
                <a:rPr lang="en-US" altLang="en-US" sz="1200" b="1" dirty="0">
                  <a:latin typeface="+mn-lt"/>
                  <a:cs typeface="Times New Roman" panose="02020603050405020304" pitchFamily="18" charset="0"/>
                </a:rPr>
                <a:t> and </a:t>
              </a:r>
              <a:r>
                <a:rPr lang="el-GR" altLang="en-US" sz="1200" b="1" i="1" dirty="0">
                  <a:latin typeface="+mn-lt"/>
                  <a:cs typeface="Times New Roman" panose="02020603050405020304" pitchFamily="18" charset="0"/>
                </a:rPr>
                <a:t>β</a:t>
              </a:r>
              <a:r>
                <a:rPr lang="en-US" altLang="en-US" sz="1200" b="1" baseline="-25000" dirty="0">
                  <a:latin typeface="+mn-lt"/>
                  <a:cs typeface="Times New Roman" panose="02020603050405020304" pitchFamily="18" charset="0"/>
                </a:rPr>
                <a:t>1</a:t>
              </a:r>
              <a:r>
                <a:rPr lang="en-US" altLang="en-US" sz="1200" b="1" dirty="0">
                  <a:latin typeface="+mn-lt"/>
                  <a:cs typeface="Times New Roman" panose="02020603050405020304" pitchFamily="18" charset="0"/>
                </a:rPr>
                <a:t>, respectively</a:t>
              </a:r>
            </a:p>
          </p:txBody>
        </p:sp>
        <p:sp>
          <p:nvSpPr>
            <p:cNvPr id="6162" name="TextBox 16"/>
            <p:cNvSpPr txBox="1">
              <a:spLocks noChangeArrowheads="1"/>
            </p:cNvSpPr>
            <p:nvPr/>
          </p:nvSpPr>
          <p:spPr bwMode="auto">
            <a:xfrm>
              <a:off x="3355975" y="2462213"/>
              <a:ext cx="2620963" cy="496575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00B0F0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1200" b="1" dirty="0">
                  <a:latin typeface="+mn-lt"/>
                  <a:cs typeface="Times New Roman" panose="02020603050405020304" pitchFamily="18" charset="0"/>
                </a:rPr>
                <a:t>Standard error of a prediction (similar to standard deviation)</a:t>
              </a:r>
            </a:p>
          </p:txBody>
        </p:sp>
        <p:sp>
          <p:nvSpPr>
            <p:cNvPr id="6159" name="TextBox 9"/>
            <p:cNvSpPr txBox="1">
              <a:spLocks noChangeArrowheads="1"/>
            </p:cNvSpPr>
            <p:nvPr/>
          </p:nvSpPr>
          <p:spPr bwMode="auto">
            <a:xfrm>
              <a:off x="3176588" y="1346200"/>
              <a:ext cx="2921000" cy="893835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00B0F0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1200" b="1" dirty="0">
                  <a:latin typeface="+mn-lt"/>
                  <a:cs typeface="Times New Roman" panose="02020603050405020304" pitchFamily="18" charset="0"/>
                </a:rPr>
                <a:t>Percentage of variation in the dependent variable explained by the independent variable, also called </a:t>
              </a:r>
              <a:r>
                <a:rPr lang="en-US" altLang="en-US" sz="1200" b="1" i="1" dirty="0">
                  <a:latin typeface="+mn-lt"/>
                  <a:cs typeface="Times New Roman" panose="02020603050405020304" pitchFamily="18" charset="0"/>
                </a:rPr>
                <a:t>coefficient of determination</a:t>
              </a:r>
              <a:endParaRPr lang="en-US" altLang="en-US" sz="1200" b="1" dirty="0">
                <a:latin typeface="+mn-lt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188565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Multiple Regression</a:t>
            </a:r>
          </a:p>
        </p:txBody>
      </p:sp>
      <p:sp>
        <p:nvSpPr>
          <p:cNvPr id="717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More than one independent variable</a:t>
            </a:r>
            <a:br>
              <a:rPr lang="en-US" altLang="en-US" dirty="0"/>
            </a:br>
            <a:r>
              <a:rPr lang="en-US" altLang="en-US" dirty="0"/>
              <a:t>                                               (plus error)</a:t>
            </a:r>
          </a:p>
          <a:p>
            <a:r>
              <a:rPr lang="en-US" altLang="en-US" dirty="0"/>
              <a:t>Concept is the same as simple linear regression</a:t>
            </a:r>
          </a:p>
          <a:p>
            <a:pPr lvl="1"/>
            <a:r>
              <a:rPr lang="en-US" altLang="en-US" dirty="0"/>
              <a:t>Software will find the set of </a:t>
            </a:r>
            <a:r>
              <a:rPr lang="el-GR" altLang="en-US" i="1" dirty="0"/>
              <a:t>β</a:t>
            </a:r>
            <a:r>
              <a:rPr lang="en-US" altLang="en-US" dirty="0"/>
              <a:t>’s that minimizes the total squared errors</a:t>
            </a:r>
          </a:p>
          <a:p>
            <a:pPr lvl="1"/>
            <a:r>
              <a:rPr lang="en-US" altLang="en-US" dirty="0"/>
              <a:t>Can plug in values for </a:t>
            </a:r>
            <a:r>
              <a:rPr lang="en-US" altLang="en-US" i="1" dirty="0"/>
              <a:t>x</a:t>
            </a:r>
            <a:r>
              <a:rPr lang="en-US" altLang="en-US" dirty="0"/>
              <a:t>’s to get a prediction for </a:t>
            </a:r>
            <a:r>
              <a:rPr lang="en-US" altLang="en-US" i="1" dirty="0"/>
              <a:t>y</a:t>
            </a:r>
          </a:p>
        </p:txBody>
      </p:sp>
      <p:pic>
        <p:nvPicPr>
          <p:cNvPr id="7172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2057400"/>
            <a:ext cx="5257800" cy="668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464186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1">
            <a:extLst>
              <a:ext uri="{FF2B5EF4-FFF2-40B4-BE49-F238E27FC236}">
                <a16:creationId xmlns:a16="http://schemas.microsoft.com/office/drawing/2014/main" id="{F936A9A3-01E4-4094-9EC3-5F09F225696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Multiple Regression in Excel</a:t>
            </a:r>
          </a:p>
        </p:txBody>
      </p:sp>
      <p:sp>
        <p:nvSpPr>
          <p:cNvPr id="8195" name="Content Placeholder 2">
            <a:extLst>
              <a:ext uri="{FF2B5EF4-FFF2-40B4-BE49-F238E27FC236}">
                <a16:creationId xmlns:a16="http://schemas.microsoft.com/office/drawing/2014/main" id="{6FEECCF3-180F-4B1F-BF74-27CF0D0A41E9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1981200"/>
            <a:ext cx="8382000" cy="4724400"/>
          </a:xfrm>
        </p:spPr>
        <p:txBody>
          <a:bodyPr/>
          <a:lstStyle/>
          <a:p>
            <a:r>
              <a:rPr lang="en-US" altLang="en-US" dirty="0"/>
              <a:t>Data Analysis add-in</a:t>
            </a:r>
          </a:p>
          <a:p>
            <a:r>
              <a:rPr lang="en-US" altLang="en-US" dirty="0"/>
              <a:t>Example: use the “</a:t>
            </a:r>
            <a:r>
              <a:rPr lang="en-US" altLang="en-US" dirty="0" err="1"/>
              <a:t>BeachFrontHotels</a:t>
            </a:r>
            <a:r>
              <a:rPr lang="en-US" altLang="en-US" dirty="0"/>
              <a:t>” file</a:t>
            </a:r>
          </a:p>
          <a:p>
            <a:pPr lvl="1"/>
            <a:r>
              <a:rPr lang="en-US" altLang="en-US" dirty="0"/>
              <a:t>The scores represent the percentages of survey respondents who rated the hotel as “excellent” or “very good”</a:t>
            </a:r>
          </a:p>
          <a:p>
            <a:pPr lvl="1"/>
            <a:r>
              <a:rPr lang="en-US" altLang="en-US" dirty="0"/>
              <a:t>Use regression to predict a hotel’s overall score based on the three individual scores for Comfort, Amenities, and In-House Dining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Excel Output</a:t>
            </a:r>
          </a:p>
        </p:txBody>
      </p:sp>
      <p:pic>
        <p:nvPicPr>
          <p:cNvPr id="9219" name="Picture 1" descr="Screenshot of Excel regression output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1" y="2153221"/>
            <a:ext cx="5833092" cy="35805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834929" y="1512498"/>
            <a:ext cx="3601263" cy="461665"/>
          </a:xfrm>
          <a:prstGeom prst="rect">
            <a:avLst/>
          </a:prstGeom>
          <a:noFill/>
          <a:ln w="38100">
            <a:solidFill>
              <a:schemeClr val="bg1">
                <a:lumMod val="65000"/>
              </a:schemeClr>
            </a:solidFill>
            <a:prstDash val="sysDot"/>
          </a:ln>
        </p:spPr>
        <p:txBody>
          <a:bodyPr wrap="square">
            <a:noAutofit/>
          </a:bodyPr>
          <a:lstStyle/>
          <a:p>
            <a:pPr>
              <a:defRPr/>
            </a:pPr>
            <a:r>
              <a:rPr lang="en-US" sz="1200" b="1" dirty="0">
                <a:solidFill>
                  <a:schemeClr val="bg1">
                    <a:lumMod val="50000"/>
                  </a:schemeClr>
                </a:solidFill>
                <a:cs typeface="Times New Roman" panose="02020603050405020304" pitchFamily="18" charset="0"/>
              </a:rPr>
              <a:t>Percentage of variation in the dependent variable explained by the independent variable</a:t>
            </a:r>
          </a:p>
        </p:txBody>
      </p:sp>
      <p:cxnSp>
        <p:nvCxnSpPr>
          <p:cNvPr id="7" name="Straight Arrow Connector 6"/>
          <p:cNvCxnSpPr>
            <a:stCxn id="6" idx="1"/>
          </p:cNvCxnSpPr>
          <p:nvPr/>
        </p:nvCxnSpPr>
        <p:spPr>
          <a:xfrm flipH="1">
            <a:off x="1982647" y="1743331"/>
            <a:ext cx="852282" cy="1163850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22" name="TextBox 8"/>
          <p:cNvSpPr txBox="1">
            <a:spLocks noChangeArrowheads="1"/>
          </p:cNvSpPr>
          <p:nvPr/>
        </p:nvSpPr>
        <p:spPr bwMode="auto">
          <a:xfrm>
            <a:off x="6290292" y="3317130"/>
            <a:ext cx="2548907" cy="364080"/>
          </a:xfrm>
          <a:prstGeom prst="rect">
            <a:avLst/>
          </a:prstGeom>
          <a:solidFill>
            <a:schemeClr val="bg1"/>
          </a:solidFill>
          <a:ln w="38100">
            <a:solidFill>
              <a:srgbClr val="00B0F0"/>
            </a:solidFill>
            <a:miter lim="800000"/>
            <a:headEnd/>
            <a:tailEnd/>
          </a:ln>
        </p:spPr>
        <p:txBody>
          <a:bodyPr>
            <a:no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200" b="1" dirty="0">
                <a:latin typeface="+mn-lt"/>
                <a:cs typeface="Times New Roman" panose="02020603050405020304" pitchFamily="18" charset="0"/>
              </a:rPr>
              <a:t>Significance of the entire model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717550" y="2755242"/>
            <a:ext cx="2454650" cy="461665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>
                <a:lumMod val="65000"/>
              </a:schemeClr>
            </a:solidFill>
            <a:prstDash val="sysDot"/>
          </a:ln>
        </p:spPr>
        <p:txBody>
          <a:bodyPr wrap="square">
            <a:noAutofit/>
          </a:bodyPr>
          <a:lstStyle/>
          <a:p>
            <a:pPr>
              <a:defRPr/>
            </a:pPr>
            <a:r>
              <a:rPr lang="en-US" sz="1200" b="1" dirty="0">
                <a:solidFill>
                  <a:schemeClr val="bg1">
                    <a:lumMod val="50000"/>
                  </a:schemeClr>
                </a:solidFill>
                <a:cs typeface="Times New Roman" panose="02020603050405020304" pitchFamily="18" charset="0"/>
              </a:rPr>
              <a:t>Standard error of a prediction</a:t>
            </a:r>
            <a:br>
              <a:rPr lang="en-US" sz="1200" b="1" dirty="0">
                <a:solidFill>
                  <a:schemeClr val="bg1">
                    <a:lumMod val="50000"/>
                  </a:schemeClr>
                </a:solidFill>
                <a:cs typeface="Times New Roman" panose="02020603050405020304" pitchFamily="18" charset="0"/>
              </a:rPr>
            </a:br>
            <a:r>
              <a:rPr lang="en-US" sz="1200" b="1" dirty="0">
                <a:solidFill>
                  <a:schemeClr val="bg1">
                    <a:lumMod val="50000"/>
                  </a:schemeClr>
                </a:solidFill>
                <a:cs typeface="Times New Roman" panose="02020603050405020304" pitchFamily="18" charset="0"/>
              </a:rPr>
              <a:t>(similar to standard deviation)</a:t>
            </a:r>
          </a:p>
        </p:txBody>
      </p:sp>
      <p:cxnSp>
        <p:nvCxnSpPr>
          <p:cNvPr id="18" name="Straight Arrow Connector 17"/>
          <p:cNvCxnSpPr>
            <a:stCxn id="17" idx="1"/>
          </p:cNvCxnSpPr>
          <p:nvPr/>
        </p:nvCxnSpPr>
        <p:spPr>
          <a:xfrm flipH="1">
            <a:off x="2260000" y="2986075"/>
            <a:ext cx="1457550" cy="292353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3142619" y="3424633"/>
            <a:ext cx="1739240" cy="477317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>
                <a:lumMod val="65000"/>
              </a:schemeClr>
            </a:solidFill>
            <a:prstDash val="sysDot"/>
          </a:ln>
        </p:spPr>
        <p:txBody>
          <a:bodyPr>
            <a:noAutofit/>
          </a:bodyPr>
          <a:lstStyle/>
          <a:p>
            <a:pPr>
              <a:defRPr/>
            </a:pPr>
            <a:r>
              <a:rPr lang="en-US" sz="1200" b="1" dirty="0">
                <a:solidFill>
                  <a:schemeClr val="bg1">
                    <a:lumMod val="50000"/>
                  </a:schemeClr>
                </a:solidFill>
                <a:cs typeface="Times New Roman" panose="02020603050405020304" pitchFamily="18" charset="0"/>
              </a:rPr>
              <a:t>Coefficients of the regression equation</a:t>
            </a:r>
          </a:p>
        </p:txBody>
      </p:sp>
      <p:cxnSp>
        <p:nvCxnSpPr>
          <p:cNvPr id="20" name="Straight Arrow Connector 19"/>
          <p:cNvCxnSpPr>
            <a:cxnSpLocks/>
            <a:stCxn id="19" idx="1"/>
          </p:cNvCxnSpPr>
          <p:nvPr/>
        </p:nvCxnSpPr>
        <p:spPr>
          <a:xfrm flipH="1">
            <a:off x="1895973" y="3663292"/>
            <a:ext cx="1246646" cy="1323730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9228" idx="1"/>
          </p:cNvCxnSpPr>
          <p:nvPr/>
        </p:nvCxnSpPr>
        <p:spPr>
          <a:xfrm flipH="1">
            <a:off x="4409490" y="4531264"/>
            <a:ext cx="1817242" cy="685099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28" name="TextBox 24"/>
          <p:cNvSpPr txBox="1">
            <a:spLocks noChangeArrowheads="1"/>
          </p:cNvSpPr>
          <p:nvPr/>
        </p:nvSpPr>
        <p:spPr bwMode="auto">
          <a:xfrm>
            <a:off x="6226732" y="4300431"/>
            <a:ext cx="2397952" cy="461665"/>
          </a:xfrm>
          <a:prstGeom prst="rect">
            <a:avLst/>
          </a:prstGeom>
          <a:solidFill>
            <a:schemeClr val="bg1"/>
          </a:solidFill>
          <a:ln w="38100">
            <a:solidFill>
              <a:srgbClr val="00B0F0"/>
            </a:solidFill>
            <a:miter lim="800000"/>
            <a:headEnd/>
            <a:tailEnd/>
          </a:ln>
        </p:spPr>
        <p:txBody>
          <a:bodyPr>
            <a:no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200" b="1" dirty="0">
                <a:latin typeface="+mn-lt"/>
                <a:cs typeface="Times New Roman" panose="02020603050405020304" pitchFamily="18" charset="0"/>
              </a:rPr>
              <a:t>Significance of the individual independent variables</a:t>
            </a:r>
          </a:p>
        </p:txBody>
      </p:sp>
      <p:cxnSp>
        <p:nvCxnSpPr>
          <p:cNvPr id="26" name="Straight Arrow Connector 25"/>
          <p:cNvCxnSpPr>
            <a:stCxn id="9230" idx="1"/>
          </p:cNvCxnSpPr>
          <p:nvPr/>
        </p:nvCxnSpPr>
        <p:spPr>
          <a:xfrm flipH="1">
            <a:off x="2259999" y="2362553"/>
            <a:ext cx="972182" cy="751036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30" name="TextBox 26"/>
          <p:cNvSpPr txBox="1">
            <a:spLocks noChangeArrowheads="1"/>
          </p:cNvSpPr>
          <p:nvPr/>
        </p:nvSpPr>
        <p:spPr bwMode="auto">
          <a:xfrm>
            <a:off x="3232181" y="2131720"/>
            <a:ext cx="3625819" cy="461665"/>
          </a:xfrm>
          <a:prstGeom prst="rect">
            <a:avLst/>
          </a:prstGeom>
          <a:solidFill>
            <a:schemeClr val="bg1"/>
          </a:solidFill>
          <a:ln w="38100">
            <a:solidFill>
              <a:srgbClr val="00B0F0"/>
            </a:solidFill>
            <a:miter lim="800000"/>
            <a:headEnd/>
            <a:tailEnd/>
          </a:ln>
        </p:spPr>
        <p:txBody>
          <a:bodyPr>
            <a:no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200" b="1" dirty="0">
                <a:latin typeface="+mn-lt"/>
                <a:cs typeface="Times New Roman" panose="02020603050405020304" pitchFamily="18" charset="0"/>
              </a:rPr>
              <a:t>R square, but </a:t>
            </a:r>
            <a:r>
              <a:rPr lang="en-US" altLang="en-US" sz="1200" b="1" i="1" dirty="0">
                <a:latin typeface="+mn-lt"/>
                <a:cs typeface="Times New Roman" panose="02020603050405020304" pitchFamily="18" charset="0"/>
              </a:rPr>
              <a:t>adjusted for number of variables</a:t>
            </a:r>
            <a:r>
              <a:rPr lang="en-US" altLang="en-US" sz="1200" b="1" dirty="0">
                <a:latin typeface="+mn-lt"/>
                <a:cs typeface="Times New Roman" panose="02020603050405020304" pitchFamily="18" charset="0"/>
              </a:rPr>
              <a:t>, to compare different regression models</a:t>
            </a:r>
          </a:p>
        </p:txBody>
      </p:sp>
      <p:cxnSp>
        <p:nvCxnSpPr>
          <p:cNvPr id="8" name="Straight Arrow Connector 7"/>
          <p:cNvCxnSpPr>
            <a:stCxn id="9222" idx="1"/>
          </p:cNvCxnSpPr>
          <p:nvPr/>
        </p:nvCxnSpPr>
        <p:spPr>
          <a:xfrm flipH="1">
            <a:off x="5449566" y="3499170"/>
            <a:ext cx="840726" cy="660789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232" name="Picture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769" y="5928755"/>
            <a:ext cx="6880391" cy="319645"/>
          </a:xfrm>
          <a:prstGeom prst="rect">
            <a:avLst/>
          </a:prstGeom>
          <a:noFill/>
          <a:ln w="28575">
            <a:solidFill>
              <a:srgbClr val="C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39402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1">
            <a:extLst>
              <a:ext uri="{FF2B5EF4-FFF2-40B4-BE49-F238E27FC236}">
                <a16:creationId xmlns:a16="http://schemas.microsoft.com/office/drawing/2014/main" id="{7CC27CA0-60DE-4ED1-9BEA-1CC3AF06851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Regression in R</a:t>
            </a:r>
          </a:p>
        </p:txBody>
      </p:sp>
      <p:sp>
        <p:nvSpPr>
          <p:cNvPr id="10243" name="Content Placeholder 2">
            <a:extLst>
              <a:ext uri="{FF2B5EF4-FFF2-40B4-BE49-F238E27FC236}">
                <a16:creationId xmlns:a16="http://schemas.microsoft.com/office/drawing/2014/main" id="{3C3E0910-FD64-45B7-A50A-847EBB740153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/>
              <a:t>See </a:t>
            </a:r>
            <a:r>
              <a:rPr lang="en-US" altLang="en-US" b="1">
                <a:solidFill>
                  <a:srgbClr val="00B050"/>
                </a:solidFill>
              </a:rPr>
              <a:t>Regression.R</a:t>
            </a:r>
            <a:r>
              <a:rPr lang="en-US" altLang="en-US"/>
              <a:t> script</a:t>
            </a:r>
          </a:p>
          <a:p>
            <a:r>
              <a:rPr lang="en-US" altLang="en-US"/>
              <a:t>The “lm” function is native to R</a:t>
            </a:r>
          </a:p>
          <a:p>
            <a:r>
              <a:rPr lang="en-US" altLang="en-US"/>
              <a:t>We can use to it make predictions for new data points using the “predict” function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le 1">
            <a:extLst>
              <a:ext uri="{FF2B5EF4-FFF2-40B4-BE49-F238E27FC236}">
                <a16:creationId xmlns:a16="http://schemas.microsoft.com/office/drawing/2014/main" id="{D01833A4-1A0A-4C3D-8800-8F56BA868E4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Qualitative Variables</a:t>
            </a:r>
          </a:p>
        </p:txBody>
      </p:sp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8DF551B9-6509-4255-9988-76293AEFC1C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04800" y="1981200"/>
            <a:ext cx="8382000" cy="4114800"/>
          </a:xfrm>
        </p:spPr>
        <p:txBody>
          <a:bodyPr/>
          <a:lstStyle/>
          <a:p>
            <a:r>
              <a:rPr lang="en-US" altLang="en-US" dirty="0"/>
              <a:t>Regression was intended for numeric variables</a:t>
            </a:r>
          </a:p>
          <a:p>
            <a:pPr lvl="1"/>
            <a:r>
              <a:rPr lang="en-US" altLang="en-US" dirty="0"/>
              <a:t>As </a:t>
            </a:r>
            <a:r>
              <a:rPr lang="en-US" altLang="en-US" i="1" dirty="0"/>
              <a:t>X</a:t>
            </a:r>
            <a:r>
              <a:rPr lang="en-US" altLang="en-US" baseline="-25000" dirty="0"/>
              <a:t>1</a:t>
            </a:r>
            <a:r>
              <a:rPr lang="en-US" altLang="en-US" dirty="0"/>
              <a:t>, </a:t>
            </a:r>
            <a:r>
              <a:rPr lang="en-US" altLang="en-US" i="1" dirty="0"/>
              <a:t>X</a:t>
            </a:r>
            <a:r>
              <a:rPr lang="en-US" altLang="en-US" baseline="-25000" dirty="0"/>
              <a:t>2</a:t>
            </a:r>
            <a:r>
              <a:rPr lang="en-US" altLang="en-US" dirty="0"/>
              <a:t>, etc. change, how does </a:t>
            </a:r>
            <a:r>
              <a:rPr lang="en-US" altLang="en-US" i="1" dirty="0"/>
              <a:t>Y</a:t>
            </a:r>
            <a:r>
              <a:rPr lang="en-US" altLang="en-US" dirty="0"/>
              <a:t> change?</a:t>
            </a:r>
          </a:p>
          <a:p>
            <a:pPr lvl="1"/>
            <a:endParaRPr lang="en-US" altLang="en-US" dirty="0"/>
          </a:p>
          <a:p>
            <a:r>
              <a:rPr lang="en-US" altLang="en-US" dirty="0"/>
              <a:t>What about qualitative data?</a:t>
            </a:r>
          </a:p>
          <a:p>
            <a:endParaRPr lang="en-US" altLang="en-US" dirty="0"/>
          </a:p>
          <a:p>
            <a:r>
              <a:rPr lang="en-US" altLang="en-US" dirty="0"/>
              <a:t>Qualitative independent variables can be handled via </a:t>
            </a:r>
            <a:r>
              <a:rPr lang="en-US" altLang="en-US" i="1" dirty="0"/>
              <a:t>dummy variables </a:t>
            </a:r>
            <a:r>
              <a:rPr lang="en-US" altLang="en-US" dirty="0"/>
              <a:t>(also called </a:t>
            </a:r>
            <a:r>
              <a:rPr lang="en-US" altLang="en-US" i="1" dirty="0"/>
              <a:t>indicator variables</a:t>
            </a:r>
            <a:r>
              <a:rPr lang="en-US" altLang="en-US" dirty="0"/>
              <a:t>)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>
            <a:extLst>
              <a:ext uri="{FF2B5EF4-FFF2-40B4-BE49-F238E27FC236}">
                <a16:creationId xmlns:a16="http://schemas.microsoft.com/office/drawing/2014/main" id="{66993EA7-6B44-4340-A36D-9CA50D6ABA8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Binary Variables</a:t>
            </a:r>
          </a:p>
        </p:txBody>
      </p:sp>
      <p:sp>
        <p:nvSpPr>
          <p:cNvPr id="12291" name="Content Placeholder 2">
            <a:extLst>
              <a:ext uri="{FF2B5EF4-FFF2-40B4-BE49-F238E27FC236}">
                <a16:creationId xmlns:a16="http://schemas.microsoft.com/office/drawing/2014/main" id="{CA04CB9B-E414-4637-A959-6F47E016003E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1828800"/>
            <a:ext cx="8305800" cy="4495800"/>
          </a:xfrm>
        </p:spPr>
        <p:txBody>
          <a:bodyPr/>
          <a:lstStyle/>
          <a:p>
            <a:r>
              <a:rPr lang="en-US" altLang="en-US" dirty="0"/>
              <a:t>Easy to handle when the qualitative variable is binary</a:t>
            </a:r>
          </a:p>
          <a:p>
            <a:pPr lvl="1"/>
            <a:r>
              <a:rPr lang="en-US" altLang="en-US" dirty="0"/>
              <a:t>Yes/No, High/Low, Weekday/Weekend, etc.</a:t>
            </a:r>
          </a:p>
          <a:p>
            <a:endParaRPr lang="en-US" altLang="en-US" dirty="0"/>
          </a:p>
          <a:p>
            <a:r>
              <a:rPr lang="en-US" altLang="en-US" dirty="0"/>
              <a:t>Assign one category a value of 0, and the other a value of 1</a:t>
            </a:r>
          </a:p>
          <a:p>
            <a:endParaRPr lang="en-US" altLang="en-US" dirty="0"/>
          </a:p>
          <a:p>
            <a:r>
              <a:rPr lang="en-US" altLang="en-US" dirty="0"/>
              <a:t>They are then treated just like any other independent variable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10"/>
  <p:tag name="MMPROD_UIDATA" val="&lt;database version=&quot;11.0&quot;&gt;&lt;object type=&quot;1&quot; unique_id=&quot;10001&quot;&gt;&lt;object type=&quot;2&quot; unique_id=&quot;10849&quot;&gt;&lt;object type=&quot;3&quot; unique_id=&quot;10850&quot;&gt;&lt;property id=&quot;20148&quot; value=&quot;5&quot;/&gt;&lt;property id=&quot;20300&quot; value=&quot;Slide 1 - &amp;quot;Insert Title Here&amp;quot;&quot;/&gt;&lt;property id=&quot;20307&quot; value=&quot;269&quot;/&gt;&lt;/object&gt;&lt;object type=&quot;3&quot; unique_id=&quot;10851&quot;&gt;&lt;property id=&quot;20148&quot; value=&quot;5&quot;/&gt;&lt;property id=&quot;20300&quot; value=&quot;Slide 2 - &amp;quot;Header&amp;quot;&quot;/&gt;&lt;property id=&quot;20307&quot; value=&quot;266&quot;/&gt;&lt;/object&gt;&lt;object type=&quot;3&quot; unique_id=&quot;10852&quot;&gt;&lt;property id=&quot;20148&quot; value=&quot;5&quot;/&gt;&lt;property id=&quot;20300&quot; value=&quot;Slide 7&quot;/&gt;&lt;property id=&quot;20307&quot; value=&quot;267&quot;/&gt;&lt;/object&gt;&lt;object type=&quot;3&quot; unique_id=&quot;10883&quot;&gt;&lt;property id=&quot;20148&quot; value=&quot;5&quot;/&gt;&lt;property id=&quot;20300&quot; value=&quot;Slide 3&quot;/&gt;&lt;property id=&quot;20307&quot; value=&quot;270&quot;/&gt;&lt;/object&gt;&lt;object type=&quot;3&quot; unique_id=&quot;10884&quot;&gt;&lt;property id=&quot;20148&quot; value=&quot;5&quot;/&gt;&lt;property id=&quot;20300&quot; value=&quot;Slide 4&quot;/&gt;&lt;property id=&quot;20307&quot; value=&quot;271&quot;/&gt;&lt;/object&gt;&lt;object type=&quot;3&quot; unique_id=&quot;10885&quot;&gt;&lt;property id=&quot;20148&quot; value=&quot;5&quot;/&gt;&lt;property id=&quot;20300&quot; value=&quot;Slide 5&quot;/&gt;&lt;property id=&quot;20307&quot; value=&quot;272&quot;/&gt;&lt;/object&gt;&lt;object type=&quot;3&quot; unique_id=&quot;10886&quot;&gt;&lt;property id=&quot;20148&quot; value=&quot;5&quot;/&gt;&lt;property id=&quot;20300&quot; value=&quot;Slide 6&quot;/&gt;&lt;property id=&quot;20307&quot; value=&quot;273&quot;/&gt;&lt;/object&gt;&lt;/object&gt;&lt;object type=&quot;8&quot; unique_id=&quot;10857&quot;&gt;&lt;/object&gt;&lt;/object&gt;&lt;/database&gt;"/>
  <p:tag name="SECTOMILLISECCONVERTED" val="1"/>
</p:tagLst>
</file>

<file path=ppt/theme/theme1.xml><?xml version="1.0" encoding="utf-8"?>
<a:theme xmlns:a="http://schemas.openxmlformats.org/drawingml/2006/main" name="1_Body Slides">
  <a:themeElements>
    <a:clrScheme name="American University Palette">
      <a:dk1>
        <a:srgbClr val="000000"/>
      </a:dk1>
      <a:lt1>
        <a:srgbClr val="FFFFFF"/>
      </a:lt1>
      <a:dk2>
        <a:srgbClr val="5D1B14"/>
      </a:dk2>
      <a:lt2>
        <a:srgbClr val="D0C4B6"/>
      </a:lt2>
      <a:accent1>
        <a:srgbClr val="AABDBE"/>
      </a:accent1>
      <a:accent2>
        <a:srgbClr val="005099"/>
      </a:accent2>
      <a:accent3>
        <a:srgbClr val="E1E1E1"/>
      </a:accent3>
      <a:accent4>
        <a:srgbClr val="961E28"/>
      </a:accent4>
      <a:accent5>
        <a:srgbClr val="406B72"/>
      </a:accent5>
      <a:accent6>
        <a:srgbClr val="324347"/>
      </a:accent6>
      <a:hlink>
        <a:srgbClr val="0000FF"/>
      </a:hlink>
      <a:folHlink>
        <a:srgbClr val="0000F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1980</TotalTime>
  <Words>1020</Words>
  <Application>Microsoft Office PowerPoint</Application>
  <PresentationFormat>On-screen Show (4:3)</PresentationFormat>
  <Paragraphs>113</Paragraphs>
  <Slides>20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3" baseType="lpstr">
      <vt:lpstr>Arial</vt:lpstr>
      <vt:lpstr>Calibri</vt:lpstr>
      <vt:lpstr>1_Body Slides</vt:lpstr>
      <vt:lpstr>Regression</vt:lpstr>
      <vt:lpstr>Regression in Excel</vt:lpstr>
      <vt:lpstr>Excel Output</vt:lpstr>
      <vt:lpstr>Multiple Regression</vt:lpstr>
      <vt:lpstr>Multiple Regression in Excel</vt:lpstr>
      <vt:lpstr>Excel Output</vt:lpstr>
      <vt:lpstr>Regression in R</vt:lpstr>
      <vt:lpstr>Qualitative Variables</vt:lpstr>
      <vt:lpstr>Binary Variables</vt:lpstr>
      <vt:lpstr>Example</vt:lpstr>
      <vt:lpstr>Dummy Variables</vt:lpstr>
      <vt:lpstr>Dummy Variables</vt:lpstr>
      <vt:lpstr>Dummy Variables</vt:lpstr>
      <vt:lpstr>Example</vt:lpstr>
      <vt:lpstr>Forecasting with Regression</vt:lpstr>
      <vt:lpstr>Forecast with Regression?</vt:lpstr>
      <vt:lpstr>Interactions</vt:lpstr>
      <vt:lpstr>Interactions: Dummy Variable</vt:lpstr>
      <vt:lpstr>Optional: Capturing Interactions</vt:lpstr>
      <vt:lpstr>Shortcomings of Regression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American University</dc:title>
  <dc:subject/>
  <dc:creator>Administrator</dc:creator>
  <cp:keywords/>
  <dc:description/>
  <cp:lastModifiedBy>Jay Simon</cp:lastModifiedBy>
  <cp:revision>147</cp:revision>
  <dcterms:created xsi:type="dcterms:W3CDTF">2016-03-21T14:12:59Z</dcterms:created>
  <dcterms:modified xsi:type="dcterms:W3CDTF">2022-07-27T22:04:36Z</dcterms:modified>
  <cp:category/>
</cp:coreProperties>
</file>

<file path=docProps/thumbnail.jpeg>
</file>